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>
      <p:cViewPr>
        <p:scale>
          <a:sx n="75" d="100"/>
          <a:sy n="75" d="100"/>
        </p:scale>
        <p:origin x="690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19777CB-EE17-4671-B936-1DB18F9C53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F5DE26-9F94-4DAC-B4C4-88293670B7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F457D-9577-444F-8FE5-47E690C3B36D}" type="datetimeFigureOut">
              <a:rPr lang="es-ES" smtClean="0"/>
              <a:t>27/06/2017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AC8101-1093-480F-89C8-9F403B07F0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E71B00-B8A6-44FC-9420-0459A8EFE1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0E8F1-4CA2-41A5-A9C4-FF005A93A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812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RESPONSABILIDAD PARENTAL EN EL ÁMBITO INTERNACIONAL </a:t>
            </a:r>
            <a:br>
              <a:rPr lang="es-ES" sz="4000" dirty="0"/>
            </a:br>
            <a:r>
              <a:rPr lang="es-ES" sz="4000" dirty="0"/>
              <a:t>CONVENIO DE LA HAYA DE 1996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PROF. LILIANA ETEL RAPALLINI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0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cooperación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Destinado a las autoridades centrales y a sus facultades (art. 31)</a:t>
            </a:r>
          </a:p>
          <a:p>
            <a:r>
              <a:rPr lang="es-ES" dirty="0"/>
              <a:t>Petición de informes y medidas (art. 32)</a:t>
            </a:r>
          </a:p>
          <a:p>
            <a:r>
              <a:rPr lang="es-ES" dirty="0" err="1"/>
              <a:t>Kafala</a:t>
            </a:r>
            <a:r>
              <a:rPr lang="es-ES" dirty="0"/>
              <a:t> e instituciones análogas (art. 33)</a:t>
            </a:r>
          </a:p>
          <a:p>
            <a:r>
              <a:rPr lang="es-ES" dirty="0"/>
              <a:t>Informes cruzados (art. 34)</a:t>
            </a:r>
          </a:p>
          <a:p>
            <a:r>
              <a:rPr lang="es-ES" dirty="0"/>
              <a:t>Derecho de visita y su seguimiento (art. 35)</a:t>
            </a:r>
          </a:p>
          <a:p>
            <a:r>
              <a:rPr lang="es-ES" dirty="0"/>
              <a:t>Insta a la firma de acuerdos bilaterales (art. 39)</a:t>
            </a:r>
          </a:p>
        </p:txBody>
      </p:sp>
    </p:spTree>
    <p:extLst>
      <p:ext uri="{BB962C8B-B14F-4D97-AF65-F5344CB8AC3E}">
        <p14:creationId xmlns:p14="http://schemas.microsoft.com/office/powerpoint/2010/main" val="3816832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Disposiciones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Expedición de certificado (art. 40)</a:t>
            </a:r>
          </a:p>
          <a:p>
            <a:r>
              <a:rPr lang="es-ES" dirty="0"/>
              <a:t>Exclusividad y privacidad de datos personales (arts. </a:t>
            </a:r>
            <a:r>
              <a:rPr lang="es-ES"/>
              <a:t>41)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5720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Conclusiones</a:t>
            </a:r>
            <a:br>
              <a:rPr lang="es-ES" sz="3200" dirty="0"/>
            </a:br>
            <a:r>
              <a:rPr lang="es-ES" sz="3200" dirty="0"/>
              <a:t>el perfil normativo de país permite el diálogo y la coexistencia con el instrumento ahora traído frente a la necesidad de mejorar la protección de los menores en situaciones internacionales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sz="2200" b="1" u="sng" dirty="0"/>
              <a:t>Perfil de país</a:t>
            </a:r>
          </a:p>
          <a:p>
            <a:r>
              <a:rPr lang="es-ES" sz="2200" b="1" u="sng" dirty="0"/>
              <a:t>Constitucionalidad del derecho privado + jerarquía</a:t>
            </a:r>
          </a:p>
          <a:p>
            <a:r>
              <a:rPr lang="es-ES" sz="2200" b="1" u="sng" dirty="0" err="1"/>
              <a:t>Capabilidades</a:t>
            </a:r>
            <a:r>
              <a:rPr lang="es-ES" sz="2200" b="1" u="sng" dirty="0"/>
              <a:t>- residencia habitual- derecho a ser oído- responsabilidad parental e institutos de protección- CONTAR CON UN ABOGADO ESPECIALIZADO</a:t>
            </a:r>
          </a:p>
          <a:p>
            <a:r>
              <a:rPr lang="es-ES" sz="2200" b="1" u="sng" dirty="0"/>
              <a:t>POSICIÓN ACTUAL EN ARGENTINA: SE APRUEBA POR LEY 27.237 AÚN NO REGLAMENTADA</a:t>
            </a:r>
          </a:p>
          <a:p>
            <a:r>
              <a:rPr lang="es-ES" dirty="0"/>
              <a:t> </a:t>
            </a:r>
          </a:p>
          <a:p>
            <a:endParaRPr lang="es-ES" dirty="0"/>
          </a:p>
        </p:txBody>
      </p:sp>
      <p:sp>
        <p:nvSpPr>
          <p:cNvPr id="6" name="Estrella: 5 puntas 5"/>
          <p:cNvSpPr/>
          <p:nvPr/>
        </p:nvSpPr>
        <p:spPr>
          <a:xfrm>
            <a:off x="5167086" y="3904343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22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TRASCENDENCIA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/>
              <a:t>AVALES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COMITÉ DE LOS DERECHOS DEL NIÑO</a:t>
            </a:r>
          </a:p>
          <a:p>
            <a:r>
              <a:rPr lang="es-ES" dirty="0"/>
              <a:t>MERCOSUR</a:t>
            </a:r>
          </a:p>
          <a:p>
            <a:r>
              <a:rPr lang="es-ES" dirty="0"/>
              <a:t>AADI</a:t>
            </a:r>
          </a:p>
          <a:p>
            <a:r>
              <a:rPr lang="es-ES" dirty="0"/>
              <a:t>SER FUENTE DEL CCCN Y DE SU TÍTULO IV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 dirty="0"/>
              <a:t>ESPECIE DE CONVENIO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MULTILATERAL Y ABIERTO</a:t>
            </a:r>
          </a:p>
          <a:p>
            <a:r>
              <a:rPr lang="es-ES" dirty="0"/>
              <a:t>RESPONDE A UN TRATADO DOGMÁTICO</a:t>
            </a:r>
          </a:p>
          <a:p>
            <a:r>
              <a:rPr lang="es-ES" dirty="0"/>
              <a:t>ES PRAGMÁTICO</a:t>
            </a:r>
          </a:p>
          <a:p>
            <a:r>
              <a:rPr lang="es-ES" dirty="0"/>
              <a:t>ES DE CIA</a:t>
            </a:r>
          </a:p>
          <a:p>
            <a:r>
              <a:rPr lang="es-ES" dirty="0"/>
              <a:t>TRABAJA CON CALIFICACIONES AUTÓNOMAS Y NORMAS CONCURRENTES</a:t>
            </a:r>
          </a:p>
        </p:txBody>
      </p:sp>
    </p:spTree>
    <p:extLst>
      <p:ext uri="{BB962C8B-B14F-4D97-AF65-F5344CB8AC3E}">
        <p14:creationId xmlns:p14="http://schemas.microsoft.com/office/powerpoint/2010/main" val="396026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GENÉRICO: SALVAGUARDA DE LA PERSONA Y BIENES DE LOS NIÑOS (</a:t>
            </a:r>
            <a:r>
              <a:rPr lang="es-ES" dirty="0" err="1"/>
              <a:t>arT.</a:t>
            </a:r>
            <a:r>
              <a:rPr lang="es-ES" dirty="0"/>
              <a:t> 1)</a:t>
            </a:r>
          </a:p>
          <a:p>
            <a:r>
              <a:rPr lang="es-ES" dirty="0"/>
              <a:t>ESPECÍFICO: (ART. 3)</a:t>
            </a:r>
          </a:p>
          <a:p>
            <a:pPr marL="0" indent="0">
              <a:buNone/>
            </a:pPr>
            <a:r>
              <a:rPr lang="es-ES" dirty="0"/>
              <a:t>-RESPONSABILIDAD PARENTAL</a:t>
            </a:r>
          </a:p>
          <a:p>
            <a:pPr marL="0" indent="0">
              <a:buNone/>
            </a:pPr>
            <a:r>
              <a:rPr lang="es-ES" dirty="0"/>
              <a:t>-INSTITUTOS TUITIVOS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u="sng" dirty="0"/>
              <a:t>RÉGIMEN DE VISITAS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u="sng" dirty="0"/>
              <a:t>DECIDIR SOBRE LA RESIDENCIA HABITUAL DEL NIÑO</a:t>
            </a:r>
          </a:p>
          <a:p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S" dirty="0"/>
              <a:t>ÁREAS EXCLUÍDAS:</a:t>
            </a:r>
          </a:p>
          <a:p>
            <a:pPr marL="0" indent="0">
              <a:buNone/>
            </a:pPr>
            <a:r>
              <a:rPr lang="es-ES" dirty="0"/>
              <a:t>-CUESTIONES SUCESORIAS</a:t>
            </a:r>
          </a:p>
          <a:p>
            <a:pPr marL="0" indent="0">
              <a:buNone/>
            </a:pPr>
            <a:r>
              <a:rPr lang="es-ES" dirty="0"/>
              <a:t>-CUESTIONES DE IDENTIDAD</a:t>
            </a:r>
          </a:p>
          <a:p>
            <a:pPr marL="0" indent="0">
              <a:buNone/>
            </a:pPr>
            <a:r>
              <a:rPr lang="es-ES" dirty="0"/>
              <a:t>-ALIMENTOS</a:t>
            </a:r>
          </a:p>
          <a:p>
            <a:pPr marL="0" indent="0">
              <a:buNone/>
            </a:pPr>
            <a:r>
              <a:rPr lang="es-ES" dirty="0"/>
              <a:t>-CUESTIONES DE RAÍZ PÚBLICA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954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ESTRUCTURA-SECTORES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" sz="1600" dirty="0"/>
              <a:t>PREÁMBULO</a:t>
            </a:r>
          </a:p>
          <a:p>
            <a:r>
              <a:rPr lang="es-ES" sz="1600" dirty="0"/>
              <a:t>CAPÍTULO I ALCANCE DE LA CONVENCIÓN (ART. 1 A 4)</a:t>
            </a:r>
          </a:p>
          <a:p>
            <a:r>
              <a:rPr lang="es-ES" sz="1600" dirty="0"/>
              <a:t>CAPÍTULO II JURISDICCIÓN (ART. 5 A 14)</a:t>
            </a:r>
          </a:p>
          <a:p>
            <a:r>
              <a:rPr lang="es-ES" sz="1600" dirty="0"/>
              <a:t>CAPÍTULO III LEGISLACIÓN APLICABLE (ART. 15 A 22)</a:t>
            </a:r>
          </a:p>
          <a:p>
            <a:r>
              <a:rPr lang="es-ES" sz="1600" dirty="0"/>
              <a:t>CAPÍTULO iv RECONOCIMIENTO Y EJECUCIÓN (ART. 23 A 28)</a:t>
            </a:r>
          </a:p>
          <a:p>
            <a:r>
              <a:rPr lang="es-ES" sz="1600" dirty="0"/>
              <a:t>CAPÍTULO V COOPERACIÓN (ART. 29 A 39)</a:t>
            </a:r>
          </a:p>
          <a:p>
            <a:r>
              <a:rPr lang="es-ES" sz="1600" dirty="0"/>
              <a:t>CAPÍTULO VI DISPOSICIONES GENERALES (ART. 40 A 56)</a:t>
            </a:r>
          </a:p>
          <a:p>
            <a:r>
              <a:rPr lang="es-ES" sz="1600" dirty="0"/>
              <a:t>CAPÍTULO VII CLÁUSULAS FINALES (57 A 63)</a:t>
            </a:r>
          </a:p>
        </p:txBody>
      </p:sp>
    </p:spTree>
    <p:extLst>
      <p:ext uri="{BB962C8B-B14F-4D97-AF65-F5344CB8AC3E}">
        <p14:creationId xmlns:p14="http://schemas.microsoft.com/office/powerpoint/2010/main" val="32972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JERARQUÍA-PRELACIÓN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UNIÓN EUROPEA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dirty="0"/>
              <a:t>REGLAMENTO 2201/2003</a:t>
            </a:r>
          </a:p>
          <a:p>
            <a:pPr algn="l"/>
            <a:r>
              <a:rPr lang="es-ES" sz="1800" dirty="0"/>
              <a:t>CONVENIO DE LA HAYA DE 1996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ARGENTINA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dirty="0"/>
              <a:t>CONVENIO DE LA HAYA DE 1996</a:t>
            </a:r>
          </a:p>
          <a:p>
            <a:pPr algn="l"/>
            <a:r>
              <a:rPr lang="es-ES" sz="1800" dirty="0"/>
              <a:t>OTROS CONVENIOS NO ESPECÍFICOS</a:t>
            </a:r>
          </a:p>
          <a:p>
            <a:pPr algn="l"/>
            <a:r>
              <a:rPr lang="es-ES" sz="1800" dirty="0"/>
              <a:t>C.C.C.N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YUXTAPOSICIÓN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dirty="0"/>
              <a:t>COMPLEMENTO EN MATERIA DE SUSTRACCIÓN Y DE ADOPCIÓN (ART. 50)</a:t>
            </a:r>
          </a:p>
          <a:p>
            <a:pPr algn="l"/>
            <a:r>
              <a:rPr lang="es-ES" sz="1800" dirty="0"/>
              <a:t>DEROGA LA HAYA DE 1902 Y DE 1961</a:t>
            </a:r>
          </a:p>
          <a:p>
            <a:pPr algn="l"/>
            <a:r>
              <a:rPr lang="es-ES" sz="1800" dirty="0"/>
              <a:t>NO DEROGA OTROS INSTRUMENTOS (ART. 52)</a:t>
            </a:r>
          </a:p>
          <a:p>
            <a:pPr algn="l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47262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PROBLEMAS A EXAMINAR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SECTOR DE LA JURISDICCIÓN</a:t>
            </a:r>
          </a:p>
          <a:p>
            <a:r>
              <a:rPr lang="es-ES" sz="3200" dirty="0"/>
              <a:t>SECTOR DEL DERECHO APLICABLE</a:t>
            </a:r>
          </a:p>
          <a:p>
            <a:r>
              <a:rPr lang="es-ES" sz="3200" dirty="0"/>
              <a:t>SECTOR DEL RECONOCIMIENTO Y EJECUCIÓN DE DECISIONES</a:t>
            </a:r>
          </a:p>
        </p:txBody>
      </p:sp>
    </p:spTree>
    <p:extLst>
      <p:ext uri="{BB962C8B-B14F-4D97-AF65-F5344CB8AC3E}">
        <p14:creationId xmlns:p14="http://schemas.microsoft.com/office/powerpoint/2010/main" val="388371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JURISDICCIÓN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REGLA GENERAL: RESIDENCIA HABITUAL DEL NIÑO EN UN ESTADO PARTE (ART. 5)</a:t>
            </a:r>
          </a:p>
          <a:p>
            <a:r>
              <a:rPr lang="es-ES" dirty="0"/>
              <a:t>SUPUESTOS ESPECÍFICOS: (Art. 5-6 y 7)</a:t>
            </a:r>
          </a:p>
          <a:p>
            <a:r>
              <a:rPr lang="es-ES" dirty="0"/>
              <a:t>MUTACIÓN DE LA RESIDENCIA HABITUAL</a:t>
            </a:r>
          </a:p>
          <a:p>
            <a:r>
              <a:rPr lang="es-ES" dirty="0"/>
              <a:t>VINCULADO A SUSTRACCIÓN</a:t>
            </a:r>
          </a:p>
          <a:p>
            <a:r>
              <a:rPr lang="es-ES" dirty="0"/>
              <a:t>NIÑOS EN SITUACIÓN DE REFUGIADOS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S" dirty="0"/>
              <a:t>Excepciones:</a:t>
            </a:r>
          </a:p>
          <a:p>
            <a:r>
              <a:rPr lang="es-ES" dirty="0"/>
              <a:t>Situaciones de urgencia (art. 11)</a:t>
            </a:r>
          </a:p>
          <a:p>
            <a:r>
              <a:rPr lang="es-ES" dirty="0"/>
              <a:t>Medidas provisionales (art. 12)</a:t>
            </a:r>
          </a:p>
          <a:p>
            <a:r>
              <a:rPr lang="es-ES" dirty="0"/>
              <a:t>Por plazo determinado</a:t>
            </a:r>
          </a:p>
          <a:p>
            <a:r>
              <a:rPr lang="es-ES" dirty="0"/>
              <a:t>Plantea declinatoria (art. 8 y 10)</a:t>
            </a:r>
          </a:p>
          <a:p>
            <a:r>
              <a:rPr lang="es-ES" dirty="0"/>
              <a:t>Supuesto inverso (art. 9)</a:t>
            </a:r>
          </a:p>
        </p:txBody>
      </p:sp>
    </p:spTree>
    <p:extLst>
      <p:ext uri="{BB962C8B-B14F-4D97-AF65-F5344CB8AC3E}">
        <p14:creationId xmlns:p14="http://schemas.microsoft.com/office/powerpoint/2010/main" val="531088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Derecho aplicable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Sienta paralelismo fórum-</a:t>
            </a:r>
            <a:r>
              <a:rPr lang="es-ES" dirty="0" err="1"/>
              <a:t>jus</a:t>
            </a:r>
            <a:r>
              <a:rPr lang="es-ES" dirty="0"/>
              <a:t> (art. 15) con excepciones</a:t>
            </a:r>
          </a:p>
          <a:p>
            <a:r>
              <a:rPr lang="es-ES" dirty="0"/>
              <a:t>Admite ACUERDOS con condiciones (art. 19)</a:t>
            </a:r>
          </a:p>
          <a:p>
            <a:r>
              <a:rPr lang="es-ES" dirty="0"/>
              <a:t>Excluye el reenvío con excepciones (art. 21)</a:t>
            </a:r>
          </a:p>
        </p:txBody>
      </p:sp>
    </p:spTree>
    <p:extLst>
      <p:ext uri="{BB962C8B-B14F-4D97-AF65-F5344CB8AC3E}">
        <p14:creationId xmlns:p14="http://schemas.microsoft.com/office/powerpoint/2010/main" val="34860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Reconocimiento y ejecución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Reconocimiento pleno (ART. 23) diferenciar el procedimiento declarativo de reconocimiento de la declaración de ejecutividad (art. 24)</a:t>
            </a:r>
          </a:p>
          <a:p>
            <a:r>
              <a:rPr lang="es-ES" dirty="0"/>
              <a:t>Oposición</a:t>
            </a:r>
          </a:p>
          <a:p>
            <a:r>
              <a:rPr lang="es-ES" dirty="0" err="1"/>
              <a:t>Lex</a:t>
            </a:r>
            <a:r>
              <a:rPr lang="es-ES" dirty="0"/>
              <a:t> </a:t>
            </a:r>
            <a:r>
              <a:rPr lang="es-ES" dirty="0" err="1"/>
              <a:t>fori</a:t>
            </a:r>
            <a:r>
              <a:rPr lang="es-ES" dirty="0"/>
              <a:t> del requerido (24)</a:t>
            </a:r>
          </a:p>
          <a:p>
            <a:r>
              <a:rPr lang="es-ES" dirty="0"/>
              <a:t>Pedido de informes (art. 32)</a:t>
            </a:r>
          </a:p>
        </p:txBody>
      </p:sp>
    </p:spTree>
    <p:extLst>
      <p:ext uri="{BB962C8B-B14F-4D97-AF65-F5344CB8AC3E}">
        <p14:creationId xmlns:p14="http://schemas.microsoft.com/office/powerpoint/2010/main" val="89808536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206</TotalTime>
  <Words>544</Words>
  <Application>Microsoft Office PowerPoint</Application>
  <PresentationFormat>Panorámica</PresentationFormat>
  <Paragraphs>88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Tw Cen MT</vt:lpstr>
      <vt:lpstr>Gota</vt:lpstr>
      <vt:lpstr>RESPONSABILIDAD PARENTAL EN EL ÁMBITO INTERNACIONAL  CONVENIO DE LA HAYA DE 1996</vt:lpstr>
      <vt:lpstr>TRASCENDENCIA</vt:lpstr>
      <vt:lpstr>OBJETO </vt:lpstr>
      <vt:lpstr>ESTRUCTURA-SECTORES</vt:lpstr>
      <vt:lpstr>JERARQUÍA-PRELACIÓN</vt:lpstr>
      <vt:lpstr>PROBLEMAS A EXAMINAR</vt:lpstr>
      <vt:lpstr>JURISDICCIÓN</vt:lpstr>
      <vt:lpstr>Derecho aplicable</vt:lpstr>
      <vt:lpstr>Reconocimiento y ejecución</vt:lpstr>
      <vt:lpstr>cooperación</vt:lpstr>
      <vt:lpstr>Disposiciones generales</vt:lpstr>
      <vt:lpstr>Conclusiones el perfil normativo de país permite el diálogo y la coexistencia con el instrumento ahora traído frente a la necesidad de mejorar la protección de los menores en situaciones internacionales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INCORPORACIÓN AL ORDENAMIENTO ARGENTINO DEL CONVENIO DE LA HAYA SOBRE RESPONSABILIDAD PARENTAL Y PROTECCIÓN DE NIÑOS</dc:title>
  <dc:creator>usuario</dc:creator>
  <cp:lastModifiedBy>usuario</cp:lastModifiedBy>
  <cp:revision>25</cp:revision>
  <cp:lastPrinted>2017-06-28T02:47:23Z</cp:lastPrinted>
  <dcterms:created xsi:type="dcterms:W3CDTF">2016-08-21T19:29:20Z</dcterms:created>
  <dcterms:modified xsi:type="dcterms:W3CDTF">2017-06-28T02:53:17Z</dcterms:modified>
</cp:coreProperties>
</file>